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E1E95A-BC77-4467-A4C1-67593C6C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FC8625-868B-4386-B075-6BDA0257F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8C482F-5388-4246-816E-E66C4F86D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65BCAD-BDE1-401C-A8EB-BBA865ACD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D1CF28-011E-4E67-899A-85F54BBB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99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D4FC49-654A-4214-868C-3C3F5FAD4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F191B5-79C2-4945-AC07-4B67B2F67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5DF38B-982F-4B10-AE48-07E4B1169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14BAE7-F91A-4532-8437-9F79D8A28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CCC09E-4065-4296-98FA-A24A083A8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28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072CAA-33B7-4E9B-832D-FCF7D7AC79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AE73DB-8243-4A9A-BAED-E3B5BCF8D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145E9B-4FB3-4A0F-AE28-9AAF7BA0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294236-F88C-43CA-AD59-B69BFAE1A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AB426-D0BD-49A0-8845-50ACA9748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87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AE31E2-9F83-4288-808F-951B8A26F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353834-4110-4222-88FB-E9C0CA298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D8B481-DEDB-4778-9450-8B0A6004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69E84B-DF23-48A7-B37B-1FC6FBBCC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36F58C-BC20-4F20-96E9-D0AF352A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1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304484-0543-45B2-8F99-D279DD03F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655B05-608D-453F-9100-71038E328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E71414-84F7-472D-87B1-2E24FB998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F57CB5-3C90-4F3D-8908-30335D2D4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85F981-AF0E-46D7-B182-EA7CE5D5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39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2344AB-331E-41ED-B045-2EC4C170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0CE710-F410-481F-BECC-DB8906D8A9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43AD0E-7DD6-477B-822A-545E0E383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FA7D45-E06D-4522-B5CC-2C05B3627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C464EB-62D9-4D91-9DF5-65A95768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B1898B-7C90-499D-BD6E-6FFD6C4EB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40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2496F6-8AA7-461C-AF12-1CCCE013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EE803D-2205-42F6-95FD-567541806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409DD8-AFBF-44BE-8605-B7970BB8D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084D1A2-3D49-4749-AA1D-0FC4D3F49C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1D76C5-A4BB-456F-BB0B-6AC269E0AE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E79C6D-A159-4451-A068-9FAD9612B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97FFAC-BADB-4D3A-98D6-E807A0C9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6F14C8D-1177-44C6-BDE8-E8CE0B9A5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48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3D39BD-B051-478E-A143-0E80E39F7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C38CB8-6C2C-4F0B-ACE9-B2BB65EC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8D9C11C-670B-4495-AA37-91D46B5D4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7F70FD-E07C-4F5B-A2DF-7F71E236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0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929D0BE-1A07-423F-925C-8DC3400DE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A3BB54-53CE-441E-8E04-80902920E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21D6E4-8FF8-461F-96E1-676852B1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D015E-B99F-4A94-BC08-2FA854F7D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E4468E-0F54-42B4-91F3-B67FCFEE7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4E55D4-410F-474E-B2F6-3A7FDF116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786D36-A2E9-4AC6-A60A-F19EC8669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6CC86D-15E6-4459-86D4-328A5293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25F3B9-00C0-4C29-8AAD-B7B325B37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02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5E1D3-AE80-4346-8673-FAE7FDE70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940B6B4-D6D9-4E3F-8967-6DEAA73C2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85B04D-4423-432B-B4B3-BEAF830DE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21DA63-1336-4CF5-899E-C03B0745F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3C4938-3D0E-4EC5-BDC1-97018BF7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230D7D-A3B5-4D1F-9F4F-F24791F04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29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469FF5A-1822-4491-BB80-8098B0958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0536FF-C8BD-499B-8A49-D158C1571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716A4E-140A-442C-8B62-0DFD178CB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ED582-81F4-4F4C-B1A1-9202DBCB8BC4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57EFFA-D933-4AA4-B714-E818DD1348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5B76FC-D9D3-4D87-9EE9-040C60897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18C10-3C41-4CA9-AB75-DD6321753AA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25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ontline-covid19.com/" TargetMode="External"/><Relationship Id="rId2" Type="http://schemas.openxmlformats.org/officeDocument/2006/relationships/hyperlink" Target="https://us02web.zoom.us/j/7304251284?pwd=SjhtMWRRb3VJTmh3RWZoUkxNNEk3dz09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8F238ED3-01CC-4D35-85A4-3535EB071209}"/>
              </a:ext>
            </a:extLst>
          </p:cNvPr>
          <p:cNvSpPr txBox="1">
            <a:spLocks/>
          </p:cNvSpPr>
          <p:nvPr/>
        </p:nvSpPr>
        <p:spPr>
          <a:xfrm>
            <a:off x="4054236" y="222126"/>
            <a:ext cx="4059554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-2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Πρόσκληση </a:t>
            </a:r>
            <a:br>
              <a:rPr kumimoji="0" lang="el-GR" sz="2400" b="1" i="0" u="none" strike="noStrike" kern="0" cap="none" spc="-2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</a:br>
            <a:r>
              <a:rPr kumimoji="0" lang="el-GR" sz="2400" b="1" i="0" u="none" strike="noStrike" kern="0" cap="none" spc="-2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Τρίτη, 18 Ιανουαρίου 2022</a:t>
            </a:r>
            <a:br>
              <a:rPr kumimoji="0" lang="el-GR" sz="2400" b="1" i="0" u="none" strike="noStrike" kern="0" cap="none" spc="-2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</a:br>
            <a:r>
              <a:rPr kumimoji="0" lang="el-GR" sz="2400" b="1" i="0" u="none" strike="noStrike" kern="0" cap="none" spc="-2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Ώρα: 13.30 – 14.30</a:t>
            </a:r>
            <a:br>
              <a:rPr kumimoji="0" lang="el-GR" sz="2400" b="1" i="0" u="none" strike="noStrike" kern="0" cap="none" spc="-2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</a:br>
            <a:endParaRPr kumimoji="0" lang="el-GR" sz="2400" b="1" i="0" u="none" strike="noStrike" kern="0" cap="none" spc="-2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3AA7AC2-7DCF-4930-B31D-4D16E607D7F3}"/>
              </a:ext>
            </a:extLst>
          </p:cNvPr>
          <p:cNvSpPr txBox="1">
            <a:spLocks/>
          </p:cNvSpPr>
          <p:nvPr/>
        </p:nvSpPr>
        <p:spPr>
          <a:xfrm>
            <a:off x="0" y="1886555"/>
            <a:ext cx="12192000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Zoom link </a:t>
            </a:r>
            <a:r>
              <a:rPr kumimoji="0" lang="en-GB" sz="1800" b="0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Calibri"/>
                <a:hlinkClick r:id="rId2"/>
              </a:rPr>
              <a:t>https://us02web.zoom.us/j/7304251284?pwd=SjhtMWRRb3VJTmh3RWZoUkxNNEk3dz09</a:t>
            </a:r>
            <a:r>
              <a:rPr kumimoji="0" lang="el-GR" sz="1800" b="0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GB" sz="1800" b="0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</a:p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Meeting ID: 730 425 1284</a:t>
            </a:r>
            <a:endParaRPr kumimoji="0" lang="el-GR" sz="1800" b="0" i="0" u="none" strike="noStrike" kern="0" cap="none" spc="-2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Passcode: 123456</a:t>
            </a:r>
            <a:br>
              <a:rPr kumimoji="0" lang="el-GR" sz="1800" b="1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</a:br>
            <a:endParaRPr kumimoji="0" lang="el-GR" sz="1800" b="1" i="0" u="none" strike="noStrike" kern="0" cap="none" spc="-2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C036F8BB-1816-4C61-906F-7F26002CEC3F}"/>
              </a:ext>
            </a:extLst>
          </p:cNvPr>
          <p:cNvSpPr txBox="1"/>
          <p:nvPr/>
        </p:nvSpPr>
        <p:spPr>
          <a:xfrm>
            <a:off x="986320" y="2845039"/>
            <a:ext cx="10179976" cy="3408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spcBef>
                <a:spcPts val="100"/>
              </a:spcBef>
            </a:pPr>
            <a:r>
              <a:rPr lang="el-GR" sz="2000" spc="-30" dirty="0">
                <a:solidFill>
                  <a:prstClr val="black"/>
                </a:solidFill>
                <a:cs typeface="Calibri"/>
              </a:rPr>
              <a:t>Το </a:t>
            </a:r>
            <a:r>
              <a:rPr lang="el-GR" sz="2000" b="1" spc="-30" dirty="0">
                <a:solidFill>
                  <a:prstClr val="black"/>
                </a:solidFill>
                <a:cs typeface="Calibri"/>
              </a:rPr>
              <a:t>Κέντρο Ημέρας Βαβέλ </a:t>
            </a:r>
            <a:r>
              <a:rPr lang="el-GR" sz="2000" spc="-30" dirty="0">
                <a:solidFill>
                  <a:prstClr val="black"/>
                </a:solidFill>
                <a:cs typeface="Calibri"/>
              </a:rPr>
              <a:t>(ΑμΚΕ Συν-ειρμός) και το </a:t>
            </a:r>
            <a:r>
              <a:rPr lang="el-GR" sz="2000" b="1" spc="-30" dirty="0">
                <a:solidFill>
                  <a:prstClr val="black"/>
                </a:solidFill>
                <a:cs typeface="Calibri"/>
              </a:rPr>
              <a:t>Εργαστήριο Εφαρμογών Διαπολιτισμικής και Κοινωνικής Ψυχολογίας του ΕΚΠΑ </a:t>
            </a:r>
            <a:r>
              <a:rPr lang="el-GR" sz="2000" spc="-30" dirty="0">
                <a:solidFill>
                  <a:prstClr val="black"/>
                </a:solidFill>
                <a:cs typeface="Calibri"/>
              </a:rPr>
              <a:t>σας προσκαλούν στη διαδικτυακή παρουσίαση της έρευνας για τον αντίκτυπο των εργασιακών συνθηκών στην ψυχική υγεία των εργαζομένων στον χώρο της υγείας κατά την περίοδο της πανδημίας της COVID-19.</a:t>
            </a:r>
            <a:endParaRPr lang="en-GB" sz="2000" spc="-30" dirty="0">
              <a:solidFill>
                <a:prstClr val="black"/>
              </a:solidFill>
              <a:cs typeface="Calibri"/>
            </a:endParaRPr>
          </a:p>
          <a:p>
            <a:pPr algn="just">
              <a:spcBef>
                <a:spcPts val="100"/>
              </a:spcBef>
            </a:pPr>
            <a:endParaRPr lang="el-GR" sz="800" spc="-30" dirty="0">
              <a:solidFill>
                <a:prstClr val="black"/>
              </a:solidFill>
              <a:cs typeface="Calibri"/>
            </a:endParaRPr>
          </a:p>
          <a:p>
            <a:pPr algn="just">
              <a:spcBef>
                <a:spcPts val="100"/>
              </a:spcBef>
            </a:pPr>
            <a:r>
              <a:rPr lang="el-GR" b="1" spc="-30" dirty="0">
                <a:solidFill>
                  <a:prstClr val="black"/>
                </a:solidFill>
                <a:cs typeface="Calibri"/>
              </a:rPr>
              <a:t>Ομιλητές</a:t>
            </a:r>
            <a:r>
              <a:rPr lang="en-GB" b="1" spc="-30" dirty="0">
                <a:solidFill>
                  <a:prstClr val="black"/>
                </a:solidFill>
                <a:cs typeface="Calibri"/>
              </a:rPr>
              <a:t>: </a:t>
            </a:r>
            <a:endParaRPr lang="el-GR" b="1" spc="-30" dirty="0">
              <a:solidFill>
                <a:prstClr val="black"/>
              </a:solidFill>
              <a:cs typeface="Calibri"/>
            </a:endParaRPr>
          </a:p>
          <a:p>
            <a:pPr algn="just">
              <a:spcBef>
                <a:spcPts val="100"/>
              </a:spcBef>
            </a:pPr>
            <a:r>
              <a:rPr lang="el-GR" spc="-30" dirty="0">
                <a:solidFill>
                  <a:prstClr val="black"/>
                </a:solidFill>
                <a:cs typeface="Calibri"/>
              </a:rPr>
              <a:t>Βασίλης Παυλόπουλος, καθηγητής</a:t>
            </a:r>
            <a:r>
              <a:rPr lang="en-US" spc="-30" dirty="0">
                <a:solidFill>
                  <a:prstClr val="black"/>
                </a:solidFill>
                <a:cs typeface="Calibri"/>
              </a:rPr>
              <a:t>, </a:t>
            </a:r>
            <a:r>
              <a:rPr lang="el-GR" spc="-30" dirty="0">
                <a:solidFill>
                  <a:prstClr val="black"/>
                </a:solidFill>
                <a:cs typeface="Calibri"/>
              </a:rPr>
              <a:t>Τμήμα Ψυχολογίας ΕΚΠΑ</a:t>
            </a:r>
            <a:endParaRPr lang="en-GB" spc="-30" dirty="0">
              <a:solidFill>
                <a:prstClr val="black"/>
              </a:solidFill>
              <a:cs typeface="Calibri"/>
            </a:endParaRPr>
          </a:p>
          <a:p>
            <a:pPr algn="just">
              <a:spcBef>
                <a:spcPts val="100"/>
              </a:spcBef>
            </a:pPr>
            <a:r>
              <a:rPr lang="el-GR" spc="-30" dirty="0">
                <a:solidFill>
                  <a:prstClr val="black"/>
                </a:solidFill>
                <a:cs typeface="Calibri"/>
              </a:rPr>
              <a:t>Στέλλα Ευαγγελίδου, μεταδιδακτορική ερευνήτρια, </a:t>
            </a:r>
            <a:r>
              <a:rPr lang="en-GB" spc="-30" dirty="0">
                <a:solidFill>
                  <a:prstClr val="black"/>
                </a:solidFill>
                <a:cs typeface="Calibri"/>
              </a:rPr>
              <a:t>Barcelona Institute of Global Health </a:t>
            </a:r>
            <a:endParaRPr lang="el-GR" spc="-30" dirty="0">
              <a:solidFill>
                <a:prstClr val="black"/>
              </a:solidFill>
              <a:cs typeface="Calibri"/>
            </a:endParaRPr>
          </a:p>
          <a:p>
            <a:pPr algn="just">
              <a:spcBef>
                <a:spcPts val="100"/>
              </a:spcBef>
            </a:pPr>
            <a:r>
              <a:rPr lang="el-GR" dirty="0">
                <a:solidFill>
                  <a:prstClr val="black"/>
                </a:solidFill>
                <a:cs typeface="Calibri"/>
              </a:rPr>
              <a:t>Νίκος Γκιωνάκης, επιστημονικός υπεύθυνος, Κέντρο Ημέρας Βαβέλ</a:t>
            </a:r>
          </a:p>
          <a:p>
            <a:pPr algn="just">
              <a:spcBef>
                <a:spcPts val="100"/>
              </a:spcBef>
            </a:pPr>
            <a:r>
              <a:rPr lang="el-GR" dirty="0">
                <a:solidFill>
                  <a:prstClr val="black"/>
                </a:solidFill>
                <a:cs typeface="Calibri"/>
              </a:rPr>
              <a:t>Φραγκίσκος Γονιδάκης, αν. καθηγητής Ψυχιατρικής, Αιγινήτειο/ΕΚΠΑ</a:t>
            </a:r>
          </a:p>
          <a:p>
            <a:pPr algn="just">
              <a:spcBef>
                <a:spcPts val="100"/>
              </a:spcBef>
            </a:pPr>
            <a:r>
              <a:rPr lang="el-GR" dirty="0">
                <a:solidFill>
                  <a:prstClr val="black"/>
                </a:solidFill>
                <a:cs typeface="Calibri"/>
              </a:rPr>
              <a:t>Τσικρικά Σταματούλα, Πρόεδρος Ένωσης Πνευμονολόγων Ελλάδας</a:t>
            </a:r>
            <a:endParaRPr lang="en-GB" dirty="0">
              <a:solidFill>
                <a:prstClr val="black"/>
              </a:solidFill>
              <a:cs typeface="Calibri"/>
            </a:endParaRPr>
          </a:p>
          <a:p>
            <a:pPr algn="just">
              <a:spcBef>
                <a:spcPts val="100"/>
              </a:spcBef>
            </a:pPr>
            <a:r>
              <a:rPr lang="el-GR" b="1" dirty="0">
                <a:solidFill>
                  <a:prstClr val="black"/>
                </a:solidFill>
                <a:cs typeface="Calibri"/>
              </a:rPr>
              <a:t>Συντονίστρια</a:t>
            </a:r>
            <a:r>
              <a:rPr lang="en-GB" dirty="0">
                <a:solidFill>
                  <a:prstClr val="black"/>
                </a:solidFill>
                <a:cs typeface="Calibri"/>
              </a:rPr>
              <a:t>: </a:t>
            </a:r>
            <a:r>
              <a:rPr lang="el-GR" dirty="0">
                <a:solidFill>
                  <a:prstClr val="black"/>
                </a:solidFill>
                <a:cs typeface="Calibri"/>
              </a:rPr>
              <a:t>Ιωάννα Κοτσιώνη, συντονίστρια έργου, Κέντρο Ημέρας Βαβέλ</a:t>
            </a:r>
            <a:endParaRPr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88420F53-9ED0-4079-BC4A-B64164E7DB2D}"/>
              </a:ext>
            </a:extLst>
          </p:cNvPr>
          <p:cNvSpPr txBox="1"/>
          <p:nvPr/>
        </p:nvSpPr>
        <p:spPr>
          <a:xfrm>
            <a:off x="0" y="6516176"/>
            <a:ext cx="12192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1400" b="1" spc="-5" dirty="0">
                <a:solidFill>
                  <a:srgbClr val="2E5395"/>
                </a:solidFill>
                <a:cs typeface="Calibri"/>
              </a:rPr>
              <a:t>Υπ</a:t>
            </a:r>
            <a:r>
              <a:rPr sz="1400" b="1" spc="-5" dirty="0" err="1">
                <a:solidFill>
                  <a:srgbClr val="2E5395"/>
                </a:solidFill>
                <a:cs typeface="Calibri"/>
              </a:rPr>
              <a:t>οστήριξη</a:t>
            </a:r>
            <a:r>
              <a:rPr sz="1400" b="1" spc="-5" dirty="0">
                <a:solidFill>
                  <a:srgbClr val="2E5395"/>
                </a:solidFill>
                <a:cs typeface="Calibri"/>
              </a:rPr>
              <a:t> εργαζομένων στην πρώτη γραμμή</a:t>
            </a:r>
            <a:r>
              <a:rPr lang="el-GR" sz="1400" b="1" spc="-5" dirty="0">
                <a:solidFill>
                  <a:srgbClr val="2E5395"/>
                </a:solidFill>
                <a:cs typeface="Calibri"/>
              </a:rPr>
              <a:t> | </a:t>
            </a:r>
            <a:r>
              <a:rPr sz="1400" b="1" spc="-5" dirty="0">
                <a:solidFill>
                  <a:srgbClr val="2E5395"/>
                </a:solidFill>
                <a:cs typeface="Calibri"/>
                <a:hlinkClick r:id="rId3"/>
              </a:rPr>
              <a:t>www.frontline-covid19.com</a:t>
            </a:r>
            <a:r>
              <a:rPr lang="el-GR" sz="1400" b="1" spc="-5" dirty="0">
                <a:solidFill>
                  <a:srgbClr val="2E5395"/>
                </a:solidFill>
                <a:cs typeface="Calibri"/>
              </a:rPr>
              <a:t> </a:t>
            </a:r>
            <a:endParaRPr sz="1400" dirty="0">
              <a:solidFill>
                <a:prstClr val="black"/>
              </a:solidFill>
              <a:cs typeface="Calibri"/>
            </a:endParaRPr>
          </a:p>
        </p:txBody>
      </p:sp>
      <p:pic>
        <p:nvPicPr>
          <p:cNvPr id="6" name="Εικόνα 6" descr="Εικόνα που περιέχει κείμενο, ύφασμα&#10;&#10;Περιγραφή που δημιουργήθηκε αυτόματα">
            <a:extLst>
              <a:ext uri="{FF2B5EF4-FFF2-40B4-BE49-F238E27FC236}">
                <a16:creationId xmlns:a16="http://schemas.microsoft.com/office/drawing/2014/main" id="{6ED32928-1E1F-446F-8D12-010D8CD2A0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46" y="222126"/>
            <a:ext cx="764312" cy="1146468"/>
          </a:xfrm>
          <a:prstGeom prst="rect">
            <a:avLst/>
          </a:prstGeom>
        </p:spPr>
      </p:pic>
      <p:pic>
        <p:nvPicPr>
          <p:cNvPr id="7" name="Google Shape;132;p3" descr="Εικόνα που περιέχει σχεδίαση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4EEE2690-6C3A-4373-ACC5-ED3FC5376E1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008638" y="154012"/>
            <a:ext cx="1339273" cy="1214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16444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159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Ioanna Kotsioni</dc:creator>
  <cp:lastModifiedBy>Ioanna Kotsioni</cp:lastModifiedBy>
  <cp:revision>2</cp:revision>
  <dcterms:created xsi:type="dcterms:W3CDTF">2022-01-10T11:40:02Z</dcterms:created>
  <dcterms:modified xsi:type="dcterms:W3CDTF">2022-01-11T07:24:10Z</dcterms:modified>
</cp:coreProperties>
</file>